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2"/>
  </p:notesMasterIdLst>
  <p:sldIdLst>
    <p:sldId id="256" r:id="rId2"/>
    <p:sldId id="448" r:id="rId3"/>
    <p:sldId id="449" r:id="rId4"/>
    <p:sldId id="450" r:id="rId5"/>
    <p:sldId id="451" r:id="rId6"/>
    <p:sldId id="452" r:id="rId7"/>
    <p:sldId id="453" r:id="rId8"/>
    <p:sldId id="454" r:id="rId9"/>
    <p:sldId id="45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47" r:id="rId2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67" d="100"/>
          <a:sy n="67" d="100"/>
        </p:scale>
        <p:origin x="1677" y="4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7/2/2018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从</a:t>
            </a:r>
            <a:r>
              <a:rPr lang="en-US" altLang="zh-CN" dirty="0" smtClean="0"/>
              <a:t>(a)</a:t>
            </a:r>
            <a:r>
              <a:rPr lang="zh-CN" altLang="en-US" dirty="0" smtClean="0"/>
              <a:t>可以</a:t>
            </a:r>
          </a:p>
          <a:p>
            <a:r>
              <a:rPr lang="zh-CN" altLang="en-US" dirty="0" smtClean="0"/>
              <a:t>看出，每次迭代选取的批量样本数越多，下降效果越明显，并且取现越平滑。当</a:t>
            </a:r>
          </a:p>
          <a:p>
            <a:r>
              <a:rPr lang="zh-CN" altLang="en-US" dirty="0" smtClean="0"/>
              <a:t>每次选取一个样本时（相当于随机梯度下降），损失整体是下降趋势，但局部看</a:t>
            </a:r>
          </a:p>
          <a:p>
            <a:r>
              <a:rPr lang="zh-CN" altLang="en-US" dirty="0" smtClean="0"/>
              <a:t>会来回震荡。从</a:t>
            </a:r>
            <a:r>
              <a:rPr lang="en-US" altLang="zh-CN" dirty="0" smtClean="0"/>
              <a:t>(b)</a:t>
            </a:r>
            <a:r>
              <a:rPr lang="zh-CN" altLang="en-US" dirty="0" smtClean="0"/>
              <a:t>可以看出，如果按整个数据集迭代的来看损失变化情况，则</a:t>
            </a:r>
          </a:p>
          <a:p>
            <a:r>
              <a:rPr lang="zh-CN" altLang="en-US" dirty="0" smtClean="0"/>
              <a:t>小批量样本数越小，下降效果越明显。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383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above images one can see that The </a:t>
            </a:r>
            <a:r>
              <a:rPr lang="en-US" altLang="zh-CN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 algorithms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very fast and quickly find the right direction in which parameter updates should occur. Whereas standard </a:t>
            </a:r>
            <a:r>
              <a:rPr lang="en-US" altLang="zh-CN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SGD , NAG and momentum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techniques are very slow and could not find the right direction.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26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 smtClean="0">
                <a:latin typeface="+mn-ea"/>
                <a:ea typeface="+mn-ea"/>
              </a:rPr>
              <a:t>《</a:t>
            </a:r>
            <a:r>
              <a:rPr lang="zh-CN" altLang="en-US" sz="1400" dirty="0" smtClean="0">
                <a:latin typeface="+mn-ea"/>
                <a:ea typeface="+mn-ea"/>
              </a:rPr>
              <a:t>神经网络与深度学习</a:t>
            </a:r>
            <a:r>
              <a:rPr lang="en-US" altLang="zh-CN" sz="1400" dirty="0" smtClean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owards-data-science/types-of-optimization-algorithms-used-in-neural-networks-and-ways-to-optimize-gradient-95ae5d39529f" TargetMode="External"/><Relationship Id="rId2" Type="http://schemas.openxmlformats.org/officeDocument/2006/relationships/hyperlink" Target="http://ruder.io/optimizing-gradient-descent/index.html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网络优化与正则化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神经网络与深度学习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://nndl.github.io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批量归一化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75657"/>
            <a:ext cx="6324600" cy="5225143"/>
          </a:xfrm>
        </p:spPr>
      </p:pic>
    </p:spTree>
    <p:extLst>
      <p:ext uri="{BB962C8B-B14F-4D97-AF65-F5344CB8AC3E}">
        <p14:creationId xmlns:p14="http://schemas.microsoft.com/office/powerpoint/2010/main" val="388995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层数</a:t>
            </a:r>
          </a:p>
          <a:p>
            <a:r>
              <a:rPr lang="zh-CN" altLang="en-US" dirty="0"/>
              <a:t>每层神经元个数</a:t>
            </a:r>
          </a:p>
          <a:p>
            <a:r>
              <a:rPr lang="zh-CN" altLang="en-US" dirty="0"/>
              <a:t>激活函数</a:t>
            </a:r>
          </a:p>
          <a:p>
            <a:r>
              <a:rPr lang="zh-CN" altLang="en-US" dirty="0"/>
              <a:t>学习率（以及动态调整算法）</a:t>
            </a:r>
          </a:p>
          <a:p>
            <a:r>
              <a:rPr lang="zh-CN" altLang="en-US" dirty="0"/>
              <a:t>正则化系数</a:t>
            </a:r>
          </a:p>
          <a:p>
            <a:r>
              <a:rPr lang="en-US" altLang="zh-CN" dirty="0"/>
              <a:t>mini-batch </a:t>
            </a:r>
            <a:r>
              <a:rPr lang="zh-CN" altLang="en-US" dirty="0"/>
              <a:t>大小</a:t>
            </a:r>
          </a:p>
        </p:txBody>
      </p:sp>
    </p:spTree>
    <p:extLst>
      <p:ext uri="{BB962C8B-B14F-4D97-AF65-F5344CB8AC3E}">
        <p14:creationId xmlns:p14="http://schemas.microsoft.com/office/powerpoint/2010/main" val="30623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网格搜索（</a:t>
            </a:r>
            <a:r>
              <a:rPr lang="en-US" altLang="zh-CN" dirty="0"/>
              <a:t>Grid Search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假设总共</a:t>
            </a:r>
            <a:r>
              <a:rPr lang="zh-CN" altLang="en-US" dirty="0"/>
              <a:t>有</a:t>
            </a:r>
            <a:r>
              <a:rPr lang="en-US" altLang="zh-CN" dirty="0"/>
              <a:t>K </a:t>
            </a:r>
            <a:r>
              <a:rPr lang="zh-CN" altLang="en-US" dirty="0"/>
              <a:t>个超参数，第</a:t>
            </a:r>
            <a:r>
              <a:rPr lang="en-US" altLang="zh-CN" dirty="0"/>
              <a:t>k</a:t>
            </a:r>
            <a:r>
              <a:rPr lang="zh-CN" altLang="en-US" dirty="0"/>
              <a:t>个超参数的可以取</a:t>
            </a:r>
            <a:r>
              <a:rPr lang="en-US" altLang="zh-CN" dirty="0" err="1" smtClean="0"/>
              <a:t>m</a:t>
            </a:r>
            <a:r>
              <a:rPr lang="en-US" altLang="zh-CN" baseline="-25000" dirty="0" err="1" smtClean="0"/>
              <a:t>k</a:t>
            </a:r>
            <a:r>
              <a:rPr lang="en-US" altLang="zh-CN" dirty="0" smtClean="0"/>
              <a:t> </a:t>
            </a:r>
            <a:r>
              <a:rPr lang="zh-CN" altLang="en-US" dirty="0"/>
              <a:t>个值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如果</a:t>
            </a:r>
            <a:r>
              <a:rPr lang="zh-CN" altLang="en-US" dirty="0"/>
              <a:t>参数是连续的，</a:t>
            </a:r>
            <a:r>
              <a:rPr lang="zh-CN" altLang="en-US" dirty="0" smtClean="0"/>
              <a:t>可以将</a:t>
            </a:r>
            <a:r>
              <a:rPr lang="zh-CN" altLang="en-US" dirty="0"/>
              <a:t>参数离散化，选择几个“经验”值。比如学习率</a:t>
            </a:r>
            <a:r>
              <a:rPr lang="en-US" altLang="zh-CN" dirty="0"/>
              <a:t>α</a:t>
            </a:r>
            <a:r>
              <a:rPr lang="zh-CN" altLang="en-US" dirty="0"/>
              <a:t>，我们可以</a:t>
            </a:r>
            <a:r>
              <a:rPr lang="zh-CN" altLang="en-US" dirty="0" smtClean="0"/>
              <a:t>设置</a:t>
            </a:r>
            <a:endParaRPr lang="en-US" altLang="zh-CN" dirty="0" smtClean="0"/>
          </a:p>
          <a:p>
            <a:pPr marL="205978" lvl="1" indent="0">
              <a:buNone/>
            </a:pPr>
            <a:endParaRPr lang="en-US" altLang="zh-CN" dirty="0" smtClean="0"/>
          </a:p>
          <a:p>
            <a:pPr marL="205978" lvl="1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	α </a:t>
            </a:r>
            <a:r>
              <a:rPr lang="en-US" altLang="zh-CN" dirty="0"/>
              <a:t>∈ {0.01,0.1,0.5,1.0}.</a:t>
            </a:r>
          </a:p>
          <a:p>
            <a:endParaRPr lang="en-US" altLang="zh-CN" dirty="0" smtClean="0"/>
          </a:p>
          <a:p>
            <a:pPr lvl="1"/>
            <a:r>
              <a:rPr lang="zh-CN" altLang="en-US" dirty="0" smtClean="0"/>
              <a:t>这些</a:t>
            </a:r>
            <a:r>
              <a:rPr lang="zh-CN" altLang="en-US" dirty="0"/>
              <a:t>超参数可以</a:t>
            </a:r>
            <a:r>
              <a:rPr lang="zh-CN" altLang="en-US" dirty="0" smtClean="0"/>
              <a:t>有</a:t>
            </a:r>
            <a:r>
              <a:rPr lang="en-US" altLang="zh-CN" dirty="0" smtClean="0"/>
              <a:t> m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×m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 </a:t>
            </a:r>
            <a:r>
              <a:rPr lang="en-US" altLang="zh-CN" dirty="0"/>
              <a:t>×···×</a:t>
            </a:r>
            <a:r>
              <a:rPr lang="en-US" altLang="zh-CN" dirty="0" err="1" smtClean="0"/>
              <a:t>m</a:t>
            </a:r>
            <a:r>
              <a:rPr lang="en-US" altLang="zh-CN" baseline="-25000" dirty="0" err="1" smtClean="0"/>
              <a:t>K</a:t>
            </a:r>
            <a:r>
              <a:rPr lang="en-US" altLang="zh-CN" dirty="0" smtClean="0"/>
              <a:t> </a:t>
            </a:r>
            <a:r>
              <a:rPr lang="zh-CN" altLang="en-US" dirty="0"/>
              <a:t>个取值组合。</a:t>
            </a:r>
          </a:p>
        </p:txBody>
      </p:sp>
    </p:spTree>
    <p:extLst>
      <p:ext uri="{BB962C8B-B14F-4D97-AF65-F5344CB8AC3E}">
        <p14:creationId xmlns:p14="http://schemas.microsoft.com/office/powerpoint/2010/main" val="24543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73144"/>
            <a:ext cx="8229600" cy="4829237"/>
          </a:xfrm>
        </p:spPr>
      </p:pic>
    </p:spTree>
    <p:extLst>
      <p:ext uri="{BB962C8B-B14F-4D97-AF65-F5344CB8AC3E}">
        <p14:creationId xmlns:p14="http://schemas.microsoft.com/office/powerpoint/2010/main" val="13907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贝叶斯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r>
              <a:rPr lang="zh-CN" altLang="en-US" dirty="0"/>
              <a:t>动态</a:t>
            </a:r>
            <a:r>
              <a:rPr lang="zh-CN" altLang="en-US" dirty="0" smtClean="0"/>
              <a:t>资源分配</a:t>
            </a:r>
            <a:endParaRPr lang="en-US" altLang="zh-CN" dirty="0" smtClean="0"/>
          </a:p>
          <a:p>
            <a:r>
              <a:rPr lang="zh-CN" altLang="en-US" dirty="0"/>
              <a:t>神经架构搜索</a:t>
            </a:r>
          </a:p>
        </p:txBody>
      </p:sp>
    </p:spTree>
    <p:extLst>
      <p:ext uri="{BB962C8B-B14F-4D97-AF65-F5344CB8AC3E}">
        <p14:creationId xmlns:p14="http://schemas.microsoft.com/office/powerpoint/2010/main" val="290068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</a:t>
            </a:r>
            <a:r>
              <a:rPr lang="zh-CN" altLang="en-US" dirty="0" smtClean="0"/>
              <a:t>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如何提高神经网络的泛化能力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数据增强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early stop</a:t>
            </a:r>
          </a:p>
          <a:p>
            <a:pPr lvl="1"/>
            <a:r>
              <a:rPr lang="zh-CN" altLang="en-US" dirty="0" smtClean="0"/>
              <a:t>权重衰减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SGD</a:t>
            </a:r>
          </a:p>
          <a:p>
            <a:pPr lvl="1"/>
            <a:r>
              <a:rPr lang="en-US" altLang="zh-CN" dirty="0"/>
              <a:t>Dropout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42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隐藏层的不同神经元个数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438400"/>
            <a:ext cx="7937836" cy="2971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62400" y="472440"/>
            <a:ext cx="3828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http://playground.tensorflow.org/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87913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不同的正则化系数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590800"/>
            <a:ext cx="8001000" cy="30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759" y="2082576"/>
            <a:ext cx="6144482" cy="3210373"/>
          </a:xfrm>
        </p:spPr>
      </p:pic>
    </p:spTree>
    <p:extLst>
      <p:ext uri="{BB962C8B-B14F-4D97-AF65-F5344CB8AC3E}">
        <p14:creationId xmlns:p14="http://schemas.microsoft.com/office/powerpoint/2010/main" val="127790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用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  <a:r>
              <a:rPr lang="zh-CN" altLang="en-US" dirty="0"/>
              <a:t>作为激活函数</a:t>
            </a:r>
          </a:p>
          <a:p>
            <a:pPr lvl="1"/>
            <a:r>
              <a:rPr lang="zh-CN" altLang="en-US" dirty="0"/>
              <a:t>分类时用交叉熵作为损失函数</a:t>
            </a:r>
          </a:p>
          <a:p>
            <a:pPr lvl="1"/>
            <a:r>
              <a:rPr lang="en-US" altLang="zh-CN" dirty="0" err="1"/>
              <a:t>SDG+mini-batch</a:t>
            </a:r>
            <a:endParaRPr lang="en-US" altLang="zh-CN" dirty="0"/>
          </a:p>
          <a:p>
            <a:pPr lvl="1"/>
            <a:r>
              <a:rPr lang="zh-CN" altLang="en-US" dirty="0"/>
              <a:t>每次迭代都重新随机排序</a:t>
            </a:r>
          </a:p>
          <a:p>
            <a:pPr lvl="1"/>
            <a:r>
              <a:rPr lang="zh-CN" altLang="en-US" dirty="0"/>
              <a:t>数据预处理（标准归一化）</a:t>
            </a:r>
          </a:p>
          <a:p>
            <a:pPr lvl="1"/>
            <a:r>
              <a:rPr lang="zh-CN" altLang="en-US" dirty="0"/>
              <a:t>动态学习率（越来越小）</a:t>
            </a:r>
          </a:p>
          <a:p>
            <a:pPr lvl="1"/>
            <a:r>
              <a:rPr lang="zh-CN" altLang="en-US" dirty="0"/>
              <a:t>用 </a:t>
            </a:r>
            <a:r>
              <a:rPr lang="en-US" altLang="zh-CN" dirty="0"/>
              <a:t>L1 </a:t>
            </a:r>
            <a:r>
              <a:rPr lang="zh-CN" altLang="en-US" dirty="0"/>
              <a:t>或 </a:t>
            </a:r>
            <a:r>
              <a:rPr lang="en-US" altLang="zh-CN" dirty="0"/>
              <a:t>L2 </a:t>
            </a:r>
            <a:r>
              <a:rPr lang="zh-CN" altLang="en-US" dirty="0"/>
              <a:t>正则化（跳过前几轮）</a:t>
            </a:r>
          </a:p>
          <a:p>
            <a:pPr lvl="1"/>
            <a:r>
              <a:rPr lang="en-US" altLang="zh-CN" dirty="0"/>
              <a:t>dropout</a:t>
            </a:r>
          </a:p>
          <a:p>
            <a:pPr lvl="1"/>
            <a:r>
              <a:rPr lang="zh-CN" altLang="en-US" dirty="0"/>
              <a:t>数据增强</a:t>
            </a:r>
          </a:p>
        </p:txBody>
      </p:sp>
    </p:spTree>
    <p:extLst>
      <p:ext uri="{BB962C8B-B14F-4D97-AF65-F5344CB8AC3E}">
        <p14:creationId xmlns:p14="http://schemas.microsoft.com/office/powerpoint/2010/main" val="29875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神经网络的参数学习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非凸优化问题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参数初始化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逃离局部最优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高维的非凸优化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鞍点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平摊底部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057400"/>
            <a:ext cx="4358093" cy="368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7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随机梯度下降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选取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个训练样本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err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b="0" dirty="0" smtClean="0"/>
                  <a:t>梯度为</a:t>
                </a:r>
                <a:endParaRPr lang="en-US" altLang="zh-CN" b="0" dirty="0" smtClean="0"/>
              </a:p>
              <a:p>
                <a:endParaRPr lang="en-US" altLang="zh-CN" dirty="0"/>
              </a:p>
              <a:p>
                <a:endParaRPr lang="en-US" altLang="zh-CN" b="0" dirty="0" smtClean="0"/>
              </a:p>
              <a:p>
                <a:endParaRPr lang="en-US" altLang="zh-CN" dirty="0"/>
              </a:p>
              <a:p>
                <a:endParaRPr lang="en-US" altLang="zh-CN" b="0" dirty="0" smtClean="0"/>
              </a:p>
              <a:p>
                <a:r>
                  <a:rPr lang="zh-CN" altLang="en-US" dirty="0"/>
                  <a:t>更新</a:t>
                </a:r>
                <a:r>
                  <a:rPr lang="zh-CN" altLang="en-US" dirty="0" smtClean="0"/>
                  <a:t>参数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/>
                  <a:t>其中</a:t>
                </a:r>
                <a:r>
                  <a:rPr lang="en-US" altLang="zh-CN" dirty="0"/>
                  <a:t>α &gt; 0</a:t>
                </a:r>
                <a:r>
                  <a:rPr lang="zh-CN" altLang="en-US" dirty="0"/>
                  <a:t>为学习率</a:t>
                </a:r>
                <a:endParaRPr lang="en-US" altLang="zh-CN" dirty="0" smtClean="0"/>
              </a:p>
              <a:p>
                <a:endParaRPr lang="en-US" altLang="zh-CN" b="0" dirty="0" smtClean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81" t="-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133600"/>
            <a:ext cx="4593673" cy="872163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03" y="4316749"/>
            <a:ext cx="2112666" cy="5292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43600" y="3716001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几个关键因素：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小</a:t>
            </a:r>
            <a:r>
              <a:rPr lang="zh-CN" altLang="en-US" sz="2400" dirty="0" smtClean="0">
                <a:solidFill>
                  <a:srgbClr val="FF0000"/>
                </a:solidFill>
              </a:rPr>
              <a:t>批量样本数量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rgbClr val="FF0000"/>
                </a:solidFill>
              </a:rPr>
              <a:t>梯度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学习率</a:t>
            </a:r>
          </a:p>
        </p:txBody>
      </p:sp>
    </p:spTree>
    <p:extLst>
      <p:ext uri="{BB962C8B-B14F-4D97-AF65-F5344CB8AC3E}">
        <p14:creationId xmlns:p14="http://schemas.microsoft.com/office/powerpoint/2010/main" val="6842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8" y="1524000"/>
            <a:ext cx="8683524" cy="35352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47800" y="53340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小批量梯度下降中，每次选取样本数量对损失下降的影响。</a:t>
            </a:r>
          </a:p>
        </p:txBody>
      </p:sp>
    </p:spTree>
    <p:extLst>
      <p:ext uri="{BB962C8B-B14F-4D97-AF65-F5344CB8AC3E}">
        <p14:creationId xmlns:p14="http://schemas.microsoft.com/office/powerpoint/2010/main" val="39537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如何改进？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学习率</a:t>
            </a:r>
            <a:endParaRPr lang="en-US" altLang="zh-CN" dirty="0" smtClean="0"/>
          </a:p>
          <a:p>
            <a:pPr lvl="1"/>
            <a:r>
              <a:rPr lang="zh-CN" altLang="en-US" dirty="0"/>
              <a:t>学习率衰减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Adagrad</a:t>
            </a:r>
            <a:endParaRPr lang="en-US" altLang="zh-CN" dirty="0"/>
          </a:p>
          <a:p>
            <a:pPr lvl="1"/>
            <a:r>
              <a:rPr lang="en-US" altLang="zh-CN" dirty="0" err="1"/>
              <a:t>Adadelta</a:t>
            </a:r>
            <a:endParaRPr lang="en-US" altLang="zh-CN" dirty="0"/>
          </a:p>
          <a:p>
            <a:pPr lvl="1"/>
            <a:r>
              <a:rPr lang="en-US" altLang="zh-CN" dirty="0" err="1" smtClean="0"/>
              <a:t>RMSprop</a:t>
            </a:r>
            <a:endParaRPr lang="en-US" altLang="zh-CN" dirty="0" smtClean="0"/>
          </a:p>
          <a:p>
            <a:r>
              <a:rPr lang="zh-CN" altLang="en-US" dirty="0" smtClean="0"/>
              <a:t>梯度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Momentum</a:t>
            </a:r>
            <a:endParaRPr lang="en-US" altLang="zh-CN" dirty="0"/>
          </a:p>
          <a:p>
            <a:pPr lvl="1"/>
            <a:r>
              <a:rPr lang="en-US" altLang="zh-CN" dirty="0" err="1"/>
              <a:t>Nesterov</a:t>
            </a:r>
            <a:r>
              <a:rPr lang="en-US" altLang="zh-CN" dirty="0"/>
              <a:t> accelerated </a:t>
            </a:r>
            <a:r>
              <a:rPr lang="en-US" altLang="zh-CN" dirty="0" smtClean="0"/>
              <a:t>gradient</a:t>
            </a:r>
            <a:endParaRPr lang="en-US" altLang="zh-CN" dirty="0"/>
          </a:p>
          <a:p>
            <a:pPr lvl="1"/>
            <a:r>
              <a:rPr lang="zh-CN" altLang="en-US" dirty="0" smtClean="0"/>
              <a:t>梯度截断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Adam</a:t>
            </a:r>
            <a:endParaRPr lang="en-US" altLang="zh-CN" dirty="0"/>
          </a:p>
          <a:p>
            <a:pPr lvl="1"/>
            <a:r>
              <a:rPr lang="en-US" altLang="zh-CN" dirty="0" err="1" smtClean="0"/>
              <a:t>Nadam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62200" y="5218802"/>
            <a:ext cx="5715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Reference: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>
                <a:hlinkClick r:id="rId2"/>
              </a:rPr>
              <a:t>An overview of gradient descent optimization algorithms</a:t>
            </a:r>
            <a:endParaRPr lang="en-US" altLang="zh-CN" sz="1400" dirty="0" smtClean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>
                <a:hlinkClick r:id="rId3"/>
              </a:rPr>
              <a:t>Optimizing the Gradient Descent</a:t>
            </a:r>
            <a:endParaRPr lang="en-US" altLang="zh-CN" sz="1400" dirty="0" smtClean="0"/>
          </a:p>
          <a:p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5105400" y="434340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Adam is better choice!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4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</a:p>
        </p:txBody>
      </p:sp>
      <p:pic>
        <p:nvPicPr>
          <p:cNvPr id="1026" name="Picture 2" descr="https://cdn-images-1.medium.com/max/720/1*SjtKOauOXFVjWRR7iCtHi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14" y="2005532"/>
            <a:ext cx="4346576" cy="3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720/1*XVFmo9NxLnwDr3SxzKy-r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0" y="2085657"/>
            <a:ext cx="4139588" cy="320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796658" y="563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鞍点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55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参数不能初始化为</a:t>
            </a:r>
            <a:r>
              <a:rPr lang="en-US" altLang="zh-CN" dirty="0"/>
              <a:t>0</a:t>
            </a:r>
            <a:r>
              <a:rPr lang="zh-CN" altLang="en-US" dirty="0"/>
              <a:t>！为什么</a:t>
            </a:r>
            <a:r>
              <a:rPr lang="zh-CN" altLang="en-US" dirty="0" smtClean="0"/>
              <a:t>？</a:t>
            </a:r>
            <a:endParaRPr lang="en-US" altLang="zh-CN" dirty="0"/>
          </a:p>
          <a:p>
            <a:pPr lvl="1"/>
            <a:r>
              <a:rPr lang="zh-CN" altLang="en-US" dirty="0" smtClean="0"/>
              <a:t>对称</a:t>
            </a:r>
            <a:r>
              <a:rPr lang="zh-CN" altLang="en-US" dirty="0"/>
              <a:t>权重问题</a:t>
            </a:r>
            <a:r>
              <a:rPr lang="zh-CN" altLang="en-US" dirty="0" smtClean="0"/>
              <a:t>！</a:t>
            </a:r>
            <a:endParaRPr lang="en-US" altLang="zh-CN" dirty="0"/>
          </a:p>
          <a:p>
            <a:r>
              <a:rPr lang="en-US" altLang="zh-CN" dirty="0"/>
              <a:t>Gaussian</a:t>
            </a:r>
            <a:r>
              <a:rPr lang="zh-CN" altLang="en-US" dirty="0"/>
              <a:t>初始化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初始化方法是最简单的初始化方法，参数</a:t>
            </a:r>
            <a:r>
              <a:rPr lang="zh-CN" altLang="en-US" dirty="0" smtClean="0"/>
              <a:t>从一</a:t>
            </a:r>
            <a:r>
              <a:rPr lang="zh-CN" altLang="en-US" dirty="0"/>
              <a:t>个固定均值（比如</a:t>
            </a:r>
            <a:r>
              <a:rPr lang="en-US" altLang="zh-CN" dirty="0"/>
              <a:t>0</a:t>
            </a:r>
            <a:r>
              <a:rPr lang="zh-CN" altLang="en-US" dirty="0"/>
              <a:t>）和固定方差（比如</a:t>
            </a:r>
            <a:r>
              <a:rPr lang="en-US" altLang="zh-CN" dirty="0"/>
              <a:t>0.01</a:t>
            </a:r>
            <a:r>
              <a:rPr lang="zh-CN" altLang="en-US" dirty="0"/>
              <a:t>）的</a:t>
            </a:r>
            <a:r>
              <a:rPr lang="en-US" altLang="zh-CN" dirty="0"/>
              <a:t>Gaussian</a:t>
            </a:r>
            <a:r>
              <a:rPr lang="zh-CN" altLang="en-US" dirty="0"/>
              <a:t>分布进行随机</a:t>
            </a:r>
            <a:r>
              <a:rPr lang="zh-CN" altLang="en-US" dirty="0" smtClean="0"/>
              <a:t>初始化。</a:t>
            </a:r>
            <a:endParaRPr lang="en-US" altLang="zh-CN" dirty="0" smtClean="0"/>
          </a:p>
          <a:p>
            <a:r>
              <a:rPr lang="en-US" altLang="zh-CN" dirty="0"/>
              <a:t>Xavier</a:t>
            </a:r>
            <a:r>
              <a:rPr lang="zh-CN" altLang="en-US" dirty="0" smtClean="0"/>
              <a:t>初始化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参数可以</a:t>
            </a:r>
            <a:r>
              <a:rPr lang="zh-CN" altLang="en-US" dirty="0"/>
              <a:t>在区间</a:t>
            </a:r>
            <a:r>
              <a:rPr lang="en-US" altLang="zh-CN" dirty="0"/>
              <a:t>[−</a:t>
            </a:r>
            <a:r>
              <a:rPr lang="en-US" altLang="zh-CN" dirty="0" err="1"/>
              <a:t>r,r</a:t>
            </a:r>
            <a:r>
              <a:rPr lang="en-US" altLang="zh-CN" dirty="0"/>
              <a:t>]</a:t>
            </a:r>
            <a:r>
              <a:rPr lang="zh-CN" altLang="en-US" dirty="0"/>
              <a:t>内采用均匀分布进行初始化。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051" y="5105400"/>
            <a:ext cx="2673459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数据</a:t>
            </a:r>
            <a:r>
              <a:rPr lang="zh-CN" altLang="en-US" dirty="0" smtClean="0"/>
              <a:t>归一化</a:t>
            </a:r>
            <a:endParaRPr lang="en-US" altLang="zh-CN" dirty="0" smtClean="0"/>
          </a:p>
          <a:p>
            <a:pPr lvl="1"/>
            <a:r>
              <a:rPr lang="zh-CN" altLang="en-US" dirty="0"/>
              <a:t>标准</a:t>
            </a:r>
            <a:r>
              <a:rPr lang="zh-CN" altLang="en-US" dirty="0" smtClean="0"/>
              <a:t>归一化</a:t>
            </a:r>
            <a:endParaRPr lang="en-US" altLang="zh-CN" dirty="0" smtClean="0"/>
          </a:p>
          <a:p>
            <a:pPr lvl="1"/>
            <a:r>
              <a:rPr lang="zh-CN" altLang="en-US" dirty="0"/>
              <a:t>缩放归一化 </a:t>
            </a:r>
            <a:endParaRPr lang="en-US" altLang="zh-CN" dirty="0" smtClean="0"/>
          </a:p>
          <a:p>
            <a:pPr lvl="1"/>
            <a:r>
              <a:rPr lang="en-US" altLang="zh-CN" dirty="0"/>
              <a:t>PCA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80" y="3515024"/>
            <a:ext cx="7937839" cy="25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3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数据归一化对梯度的影响</a:t>
            </a: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3" y="2133600"/>
            <a:ext cx="7715572" cy="35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17612</TotalTime>
  <Words>488</Words>
  <Application>Microsoft Office PowerPoint</Application>
  <PresentationFormat>全屏显示(4:3)</PresentationFormat>
  <Paragraphs>112</Paragraphs>
  <Slides>20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网络优化与正则化</vt:lpstr>
      <vt:lpstr>神经网络的参数学习</vt:lpstr>
      <vt:lpstr>随机梯度下降</vt:lpstr>
      <vt:lpstr>随机梯度下降</vt:lpstr>
      <vt:lpstr>如何改进？</vt:lpstr>
      <vt:lpstr>优化</vt:lpstr>
      <vt:lpstr>参数初始化</vt:lpstr>
      <vt:lpstr>数据预处理</vt:lpstr>
      <vt:lpstr> 数据归一化对梯度的影响</vt:lpstr>
      <vt:lpstr>批量归一化</vt:lpstr>
      <vt:lpstr>超参数优化</vt:lpstr>
      <vt:lpstr>超参数优化</vt:lpstr>
      <vt:lpstr>超参数优化</vt:lpstr>
      <vt:lpstr>超参数优化</vt:lpstr>
      <vt:lpstr>正则化</vt:lpstr>
      <vt:lpstr>神经网络示例</vt:lpstr>
      <vt:lpstr>神经网络示例</vt:lpstr>
      <vt:lpstr>Dropout</vt:lpstr>
      <vt:lpstr>经验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1737</cp:revision>
  <dcterms:created xsi:type="dcterms:W3CDTF">2009-03-19T21:17:53Z</dcterms:created>
  <dcterms:modified xsi:type="dcterms:W3CDTF">2018-07-02T07:19:19Z</dcterms:modified>
</cp:coreProperties>
</file>